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58" r:id="rId5"/>
    <p:sldId id="260" r:id="rId6"/>
    <p:sldId id="278" r:id="rId7"/>
    <p:sldId id="262" r:id="rId8"/>
    <p:sldId id="263" r:id="rId9"/>
    <p:sldId id="274" r:id="rId10"/>
    <p:sldId id="275" r:id="rId11"/>
    <p:sldId id="276" r:id="rId12"/>
    <p:sldId id="264" r:id="rId13"/>
    <p:sldId id="272" r:id="rId14"/>
    <p:sldId id="273" r:id="rId15"/>
    <p:sldId id="279" r:id="rId16"/>
    <p:sldId id="280" r:id="rId17"/>
    <p:sldId id="265" r:id="rId18"/>
    <p:sldId id="270" r:id="rId19"/>
    <p:sldId id="271" r:id="rId20"/>
    <p:sldId id="266" r:id="rId21"/>
    <p:sldId id="269" r:id="rId22"/>
    <p:sldId id="267" r:id="rId23"/>
    <p:sldId id="277" r:id="rId24"/>
  </p:sldIdLst>
  <p:sldSz cx="12192000" cy="6858000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Bodoni Bd BT" panose="02070803080706020303" pitchFamily="18" charset="0"/>
      <p:regular r:id="rId32"/>
      <p:italic r:id="rId33"/>
    </p:embeddedFont>
    <p:embeddedFont>
      <p:font typeface="Cambria" panose="02040503050406030204" pitchFamily="18" charset="0"/>
      <p:regular r:id="rId34"/>
      <p:bold r:id="rId35"/>
      <p:italic r:id="rId36"/>
      <p:boldItalic r:id="rId37"/>
    </p:embeddedFont>
    <p:embeddedFont>
      <p:font typeface="Agency FB" panose="020B0503020202020204" pitchFamily="3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000008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50" autoAdjust="0"/>
  </p:normalViewPr>
  <p:slideViewPr>
    <p:cSldViewPr snapToGrid="0">
      <p:cViewPr varScale="1">
        <p:scale>
          <a:sx n="88" d="100"/>
          <a:sy n="88" d="100"/>
        </p:scale>
        <p:origin x="45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5838C-88C8-4F4A-80A4-961B394F18E3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70C38-365F-4732-A6DE-41058CCD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5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Similarity:</a:t>
            </a:r>
          </a:p>
          <a:p>
            <a:r>
              <a:rPr lang="en-US" dirty="0" smtClean="0"/>
              <a:t>	To find the similarity between two </a:t>
            </a:r>
            <a:r>
              <a:rPr lang="en-US" dirty="0" err="1" smtClean="0"/>
              <a:t>words.Using</a:t>
            </a:r>
            <a:r>
              <a:rPr lang="en-US" dirty="0" smtClean="0"/>
              <a:t> the </a:t>
            </a:r>
            <a:r>
              <a:rPr lang="en-US" dirty="0" err="1" smtClean="0"/>
              <a:t>Wordnet</a:t>
            </a:r>
            <a:r>
              <a:rPr lang="en-US" dirty="0" smtClean="0"/>
              <a:t>.    </a:t>
            </a:r>
          </a:p>
          <a:p>
            <a:r>
              <a:rPr lang="en-US" dirty="0" smtClean="0"/>
              <a:t>Synonyms:</a:t>
            </a:r>
          </a:p>
          <a:p>
            <a:r>
              <a:rPr lang="en-US" dirty="0" smtClean="0"/>
              <a:t>	To find the synonyms of the </a:t>
            </a:r>
            <a:r>
              <a:rPr lang="en-US" dirty="0" err="1" smtClean="0"/>
              <a:t>word.Using</a:t>
            </a:r>
            <a:r>
              <a:rPr lang="en-US" dirty="0" smtClean="0"/>
              <a:t> the </a:t>
            </a:r>
            <a:r>
              <a:rPr lang="en-US" dirty="0" err="1" smtClean="0"/>
              <a:t>Wordnet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70C38-365F-4732-A6DE-41058CCD4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1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1017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599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7613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2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77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418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800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63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72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852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45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9260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80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75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0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53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9279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8510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4859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99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7109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528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91567-A840-4E7D-967F-E6E3FAD5407D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E6448-6007-4BC0-8F24-095AD83C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0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64ABD-E11B-4A63-A533-0934AAB64F2A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820DD-E558-4F76-A1C2-BE65679732C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0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IN" dirty="0" err="1" smtClean="0">
                <a:latin typeface="Ailerons" panose="00000500000000000000" pitchFamily="50" charset="0"/>
              </a:rPr>
              <a:t>Alphabot</a:t>
            </a:r>
            <a:endParaRPr lang="en-US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IN" sz="2000" spc="600" dirty="0" smtClean="0">
                <a:latin typeface="Agency FB" panose="020B0503020202020204" pitchFamily="34" charset="0"/>
              </a:rPr>
              <a:t>INNOVATING SIMPLICITY</a:t>
            </a:r>
            <a:endParaRPr lang="en-US" sz="2000" spc="600" dirty="0">
              <a:latin typeface="Agency FB" panose="020B05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19" y="2122714"/>
            <a:ext cx="453345" cy="4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6306"/>
            <a:ext cx="9144000" cy="1629545"/>
          </a:xfrm>
        </p:spPr>
        <p:txBody>
          <a:bodyPr/>
          <a:lstStyle/>
          <a:p>
            <a:r>
              <a:rPr lang="en-IN" dirty="0" smtClean="0">
                <a:latin typeface="Ailerons" panose="00000500000000000000" pitchFamily="50" charset="0"/>
              </a:rPr>
              <a:t>Demo</a:t>
            </a:r>
            <a:endParaRPr lang="en-US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35980"/>
            <a:ext cx="3849189" cy="2441711"/>
          </a:xfrm>
        </p:spPr>
        <p:txBody>
          <a:bodyPr>
            <a:noAutofit/>
          </a:bodyPr>
          <a:lstStyle/>
          <a:p>
            <a:pPr algn="just"/>
            <a:r>
              <a:rPr lang="en-IN" sz="2000" dirty="0" smtClean="0">
                <a:latin typeface="Century Gothic" panose="020B0502020202020204" pitchFamily="34" charset="0"/>
              </a:rPr>
              <a:t>Actual:</a:t>
            </a:r>
            <a:endParaRPr lang="en-US" sz="2000" dirty="0" smtClean="0">
              <a:latin typeface="Century Gothic" panose="020B0502020202020204" pitchFamily="34" charset="0"/>
            </a:endParaRPr>
          </a:p>
          <a:p>
            <a:pPr algn="just"/>
            <a:r>
              <a:rPr lang="en-US" sz="2000" dirty="0" smtClean="0">
                <a:latin typeface="Century Gothic" panose="020B0502020202020204" pitchFamily="34" charset="0"/>
              </a:rPr>
              <a:t>the stale smell of old beer lingers it takes heat to bring out the odor a cold dip restores health and zest a salt pickle taste fine with ham tacos al </a:t>
            </a:r>
            <a:r>
              <a:rPr lang="en-US" sz="2000" dirty="0" err="1" smtClean="0">
                <a:latin typeface="Century Gothic" panose="020B0502020202020204" pitchFamily="34" charset="0"/>
              </a:rPr>
              <a:t>Pastore</a:t>
            </a:r>
            <a:r>
              <a:rPr lang="en-US" sz="2000" dirty="0" smtClean="0">
                <a:latin typeface="Century Gothic" panose="020B0502020202020204" pitchFamily="34" charset="0"/>
              </a:rPr>
              <a:t> are my favorite a zestful food is the hot cross bun</a:t>
            </a:r>
          </a:p>
          <a:p>
            <a:pPr algn="just"/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415349" y="3032668"/>
            <a:ext cx="3444239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800" spc="300" dirty="0" smtClean="0">
                <a:solidFill>
                  <a:schemeClr val="accent6"/>
                </a:solidFill>
                <a:latin typeface="Century Gothic" panose="020B0502020202020204" pitchFamily="34" charset="0"/>
                <a:ea typeface="Cambria" panose="02040503050406030204" pitchFamily="18" charset="0"/>
              </a:rPr>
              <a:t>Processed:</a:t>
            </a:r>
            <a:endParaRPr lang="en-US" sz="1800" spc="300" dirty="0" smtClean="0">
              <a:solidFill>
                <a:schemeClr val="accent6"/>
              </a:solidFill>
              <a:latin typeface="Century Gothic" panose="020B0502020202020204" pitchFamily="34" charset="0"/>
              <a:ea typeface="Cambria" panose="02040503050406030204" pitchFamily="18" charset="0"/>
            </a:endParaRPr>
          </a:p>
          <a:p>
            <a:pPr algn="just"/>
            <a:r>
              <a:rPr lang="en-US" sz="1800" spc="300" dirty="0" smtClean="0">
                <a:solidFill>
                  <a:schemeClr val="accent6"/>
                </a:solidFill>
                <a:latin typeface="Century Gothic" panose="020B0502020202020204" pitchFamily="34" charset="0"/>
                <a:ea typeface="Cambria" panose="02040503050406030204" pitchFamily="18" charset="0"/>
              </a:rPr>
              <a:t>just a small boat beer drinkers it takes heat to bring out the order hold up research help in that case of pickles is fine with him because of </a:t>
            </a:r>
            <a:r>
              <a:rPr lang="en-US" sz="1800" spc="300" dirty="0" err="1" smtClean="0">
                <a:solidFill>
                  <a:schemeClr val="accent6"/>
                </a:solidFill>
                <a:latin typeface="Century Gothic" panose="020B0502020202020204" pitchFamily="34" charset="0"/>
                <a:ea typeface="Cambria" panose="02040503050406030204" pitchFamily="18" charset="0"/>
              </a:rPr>
              <a:t>astora</a:t>
            </a:r>
            <a:r>
              <a:rPr lang="en-US" sz="1800" spc="300" dirty="0" smtClean="0">
                <a:solidFill>
                  <a:schemeClr val="accent6"/>
                </a:solidFill>
                <a:latin typeface="Century Gothic" panose="020B0502020202020204" pitchFamily="34" charset="0"/>
                <a:ea typeface="Cambria" panose="02040503050406030204" pitchFamily="18" charset="0"/>
              </a:rPr>
              <a:t> my </a:t>
            </a:r>
            <a:r>
              <a:rPr lang="en-US" sz="1800" spc="300" dirty="0" err="1" smtClean="0">
                <a:solidFill>
                  <a:schemeClr val="accent6"/>
                </a:solidFill>
                <a:latin typeface="Century Gothic" panose="020B0502020202020204" pitchFamily="34" charset="0"/>
                <a:ea typeface="Cambria" panose="02040503050406030204" pitchFamily="18" charset="0"/>
              </a:rPr>
              <a:t>favourite</a:t>
            </a:r>
            <a:r>
              <a:rPr lang="en-US" sz="1800" spc="300" dirty="0" smtClean="0">
                <a:solidFill>
                  <a:schemeClr val="accent6"/>
                </a:solidFill>
                <a:latin typeface="Century Gothic" panose="020B0502020202020204" pitchFamily="34" charset="0"/>
                <a:ea typeface="Cambria" panose="02040503050406030204" pitchFamily="18" charset="0"/>
              </a:rPr>
              <a:t> is just for food is Bihar cross bun</a:t>
            </a:r>
          </a:p>
        </p:txBody>
      </p:sp>
      <p:pic>
        <p:nvPicPr>
          <p:cNvPr id="5" name="harvar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61686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64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1907598"/>
            <a:ext cx="10515600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800" dirty="0" smtClean="0">
                <a:latin typeface="Ailerons" panose="00000500000000000000" pitchFamily="50" charset="0"/>
              </a:rPr>
              <a:t>Query Processing and dataset</a:t>
            </a:r>
            <a:endParaRPr lang="en-US" sz="4800" dirty="0">
              <a:latin typeface="Ailerons" panose="000005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72" y="3233161"/>
            <a:ext cx="1639455" cy="16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61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400" dirty="0" smtClean="0">
                <a:latin typeface="Ailerons" panose="00000500000000000000" pitchFamily="50" charset="0"/>
              </a:rPr>
              <a:t>Status:</a:t>
            </a:r>
            <a:endParaRPr lang="en-US" sz="5400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Implemented Cosine Similarity for query </a:t>
            </a:r>
            <a:r>
              <a:rPr lang="en-US" dirty="0" smtClean="0">
                <a:latin typeface="Century Gothic" panose="020B0502020202020204" pitchFamily="34" charset="0"/>
              </a:rPr>
              <a:t>processing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742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2242" y="3377"/>
            <a:ext cx="9144000" cy="902592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Ailerons" panose="00000500000000000000" pitchFamily="50" charset="0"/>
              </a:rPr>
              <a:t>Technologies </a:t>
            </a:r>
            <a:r>
              <a:rPr lang="en-US" sz="4800" dirty="0" smtClean="0">
                <a:latin typeface="Ailerons" panose="00000500000000000000" pitchFamily="50" charset="0"/>
              </a:rPr>
              <a:t>used</a:t>
            </a:r>
            <a:endParaRPr lang="en-US" sz="4800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1638" y="81110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entury Gothic" panose="020B0502020202020204" pitchFamily="34" charset="0"/>
              </a:rPr>
              <a:t>Python</a:t>
            </a:r>
          </a:p>
          <a:p>
            <a:pPr algn="l"/>
            <a:r>
              <a:rPr lang="en-US" sz="1800" dirty="0">
                <a:latin typeface="Century Gothic" panose="020B0502020202020204" pitchFamily="34" charset="0"/>
              </a:rPr>
              <a:t>SQLite3</a:t>
            </a:r>
          </a:p>
          <a:p>
            <a:pPr algn="l"/>
            <a:r>
              <a:rPr lang="en-US" sz="1800" dirty="0">
                <a:latin typeface="Century Gothic" panose="020B0502020202020204" pitchFamily="34" charset="0"/>
              </a:rPr>
              <a:t>NLTK Library</a:t>
            </a:r>
          </a:p>
          <a:p>
            <a:pPr algn="l"/>
            <a:r>
              <a:rPr lang="en-US" sz="1800" dirty="0">
                <a:latin typeface="Century Gothic" panose="020B0502020202020204" pitchFamily="34" charset="0"/>
              </a:rPr>
              <a:t>Collection Library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72242" y="1830463"/>
            <a:ext cx="9144000" cy="11550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Ailerons" panose="00000500000000000000" pitchFamily="50" charset="0"/>
              </a:rPr>
              <a:t>Learnt/Learning</a:t>
            </a:r>
            <a:endParaRPr lang="en-US" sz="4800" dirty="0">
              <a:latin typeface="Ailerons" panose="00000500000000000000" pitchFamily="50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601638" y="2987607"/>
            <a:ext cx="9144000" cy="103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Century Gothic" panose="020B0502020202020204" pitchFamily="34" charset="0"/>
              </a:rPr>
              <a:t>Cosine Similarity</a:t>
            </a:r>
          </a:p>
          <a:p>
            <a:pPr algn="l"/>
            <a:r>
              <a:rPr lang="en-US" sz="1800" dirty="0">
                <a:latin typeface="Century Gothic" panose="020B0502020202020204" pitchFamily="34" charset="0"/>
              </a:rPr>
              <a:t>Machine Learning Course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72242" y="3701577"/>
            <a:ext cx="9144000" cy="8399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Ailerons" panose="00000500000000000000" pitchFamily="50" charset="0"/>
              </a:rPr>
              <a:t>Problems</a:t>
            </a:r>
            <a:endParaRPr lang="en-US" sz="4800" dirty="0">
              <a:latin typeface="Ailerons" panose="00000500000000000000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01637" y="4538807"/>
            <a:ext cx="9754339" cy="103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Century Gothic" panose="020B0502020202020204" pitchFamily="34" charset="0"/>
              </a:rPr>
              <a:t>If word </a:t>
            </a:r>
            <a:r>
              <a:rPr lang="en-US" sz="1800" dirty="0" smtClean="0">
                <a:latin typeface="Century Gothic" panose="020B0502020202020204" pitchFamily="34" charset="0"/>
              </a:rPr>
              <a:t>has </a:t>
            </a:r>
            <a:r>
              <a:rPr lang="en-US" sz="1800" dirty="0">
                <a:latin typeface="Century Gothic" panose="020B0502020202020204" pitchFamily="34" charset="0"/>
              </a:rPr>
              <a:t>same probability then answer we get from bot is not as </a:t>
            </a:r>
            <a:r>
              <a:rPr lang="en-US" sz="1800" dirty="0" smtClean="0">
                <a:latin typeface="Century Gothic" panose="020B0502020202020204" pitchFamily="34" charset="0"/>
              </a:rPr>
              <a:t>expected.</a:t>
            </a:r>
            <a:endParaRPr lang="en-US" sz="1800" dirty="0">
              <a:latin typeface="Century Gothic" panose="020B0502020202020204" pitchFamily="34" charset="0"/>
            </a:endParaRPr>
          </a:p>
          <a:p>
            <a:pPr algn="l"/>
            <a:r>
              <a:rPr lang="en-US" sz="1800" dirty="0" err="1">
                <a:latin typeface="Century Gothic" panose="020B0502020202020204" pitchFamily="34" charset="0"/>
              </a:rPr>
              <a:t>Abbrevation</a:t>
            </a:r>
            <a:r>
              <a:rPr lang="en-US" sz="1800" dirty="0">
                <a:latin typeface="Century Gothic" panose="020B0502020202020204" pitchFamily="34" charset="0"/>
              </a:rPr>
              <a:t> problem (e.g. </a:t>
            </a:r>
            <a:r>
              <a:rPr lang="en-US" sz="1800" i="1" dirty="0" smtClean="0">
                <a:latin typeface="Century Gothic" panose="020B0502020202020204" pitchFamily="34" charset="0"/>
              </a:rPr>
              <a:t>IT </a:t>
            </a:r>
            <a:r>
              <a:rPr lang="en-US" sz="1500" i="1" dirty="0" smtClean="0">
                <a:latin typeface="Century Gothic" panose="020B0502020202020204" pitchFamily="34" charset="0"/>
              </a:rPr>
              <a:t>(Information Technology)</a:t>
            </a:r>
            <a:r>
              <a:rPr lang="en-US" sz="1500" dirty="0" smtClean="0">
                <a:latin typeface="Century Gothic" panose="020B0502020202020204" pitchFamily="34" charset="0"/>
              </a:rPr>
              <a:t> </a:t>
            </a:r>
            <a:r>
              <a:rPr lang="en-US" sz="1800" dirty="0">
                <a:latin typeface="Century Gothic" panose="020B0502020202020204" pitchFamily="34" charset="0"/>
              </a:rPr>
              <a:t>is consider as </a:t>
            </a:r>
            <a:r>
              <a:rPr lang="en-US" sz="1800" i="1" dirty="0">
                <a:latin typeface="Century Gothic" panose="020B0502020202020204" pitchFamily="34" charset="0"/>
              </a:rPr>
              <a:t>it </a:t>
            </a:r>
            <a:r>
              <a:rPr lang="en-US" sz="1800" dirty="0">
                <a:latin typeface="Century Gothic" panose="020B0502020202020204" pitchFamily="34" charset="0"/>
              </a:rPr>
              <a:t>which is removed by </a:t>
            </a:r>
            <a:r>
              <a:rPr lang="en-US" sz="1800" i="1" dirty="0" err="1">
                <a:latin typeface="Century Gothic" panose="020B0502020202020204" pitchFamily="34" charset="0"/>
              </a:rPr>
              <a:t>stopwords</a:t>
            </a:r>
            <a:r>
              <a:rPr lang="en-US" sz="1800" dirty="0">
                <a:latin typeface="Century Gothic" panose="020B0502020202020204" pitchFamily="34" charset="0"/>
              </a:rPr>
              <a:t> 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72242" y="5435866"/>
            <a:ext cx="9144000" cy="8399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Ailerons" panose="00000500000000000000" pitchFamily="50" charset="0"/>
              </a:rPr>
              <a:t>Probable solutions: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01638" y="6208486"/>
            <a:ext cx="9144000" cy="64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Century Gothic" panose="020B0502020202020204" pitchFamily="34" charset="0"/>
              </a:rPr>
              <a:t>We will implement concept similar to Inverse Document Frequency (IDF) model to increase the efficiency of query processing.</a:t>
            </a:r>
          </a:p>
        </p:txBody>
      </p:sp>
    </p:spTree>
    <p:extLst>
      <p:ext uri="{BB962C8B-B14F-4D97-AF65-F5344CB8AC3E}">
        <p14:creationId xmlns:p14="http://schemas.microsoft.com/office/powerpoint/2010/main" val="222468193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400" dirty="0" smtClean="0">
                <a:latin typeface="Ailerons" panose="00000500000000000000" pitchFamily="50" charset="0"/>
              </a:rPr>
              <a:t>Status:</a:t>
            </a:r>
            <a:endParaRPr lang="en-US" sz="5400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Dataset created.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 smtClean="0">
                <a:latin typeface="Century Gothic" panose="020B0502020202020204" pitchFamily="34" charset="0"/>
              </a:rPr>
              <a:t>Query </a:t>
            </a:r>
            <a:r>
              <a:rPr lang="en-US" dirty="0">
                <a:latin typeface="Century Gothic" panose="020B0502020202020204" pitchFamily="34" charset="0"/>
              </a:rPr>
              <a:t>parsing</a:t>
            </a:r>
            <a:r>
              <a:rPr lang="en-US" dirty="0" smtClean="0">
                <a:latin typeface="Century Gothic" panose="020B0502020202020204" pitchFamily="34" charset="0"/>
              </a:rPr>
              <a:t>, recognition </a:t>
            </a:r>
            <a:r>
              <a:rPr lang="en-US" dirty="0">
                <a:latin typeface="Century Gothic" panose="020B0502020202020204" pitchFamily="34" charset="0"/>
              </a:rPr>
              <a:t>taking decision</a:t>
            </a:r>
          </a:p>
          <a:p>
            <a:r>
              <a:rPr lang="en-US" dirty="0">
                <a:latin typeface="Century Gothic" panose="020B0502020202020204" pitchFamily="34" charset="0"/>
              </a:rPr>
              <a:t>thorough dataset training(to be done)</a:t>
            </a:r>
          </a:p>
        </p:txBody>
      </p:sp>
    </p:spTree>
    <p:extLst>
      <p:ext uri="{BB962C8B-B14F-4D97-AF65-F5344CB8AC3E}">
        <p14:creationId xmlns:p14="http://schemas.microsoft.com/office/powerpoint/2010/main" val="9297818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2242" y="3377"/>
            <a:ext cx="9144000" cy="902592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Ailerons" panose="00000500000000000000" pitchFamily="50" charset="0"/>
              </a:rPr>
              <a:t>Technologies </a:t>
            </a:r>
            <a:r>
              <a:rPr lang="en-US" sz="4800" dirty="0" smtClean="0">
                <a:latin typeface="Ailerons" panose="00000500000000000000" pitchFamily="50" charset="0"/>
              </a:rPr>
              <a:t>used</a:t>
            </a:r>
            <a:endParaRPr lang="en-US" sz="4800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1638" y="81110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entury Gothic" panose="020B0502020202020204" pitchFamily="34" charset="0"/>
              </a:rPr>
              <a:t>csv</a:t>
            </a:r>
          </a:p>
          <a:p>
            <a:pPr algn="l"/>
            <a:r>
              <a:rPr lang="en-US" sz="1800" dirty="0" err="1">
                <a:latin typeface="Century Gothic" panose="020B0502020202020204" pitchFamily="34" charset="0"/>
              </a:rPr>
              <a:t>PorterStemmer</a:t>
            </a:r>
            <a:r>
              <a:rPr lang="en-US" sz="1800" dirty="0" smtClean="0">
                <a:latin typeface="Century Gothic" panose="020B0502020202020204" pitchFamily="34" charset="0"/>
              </a:rPr>
              <a:t>, </a:t>
            </a:r>
            <a:r>
              <a:rPr lang="en-US" sz="1800" dirty="0" err="1" smtClean="0">
                <a:latin typeface="Century Gothic" panose="020B0502020202020204" pitchFamily="34" charset="0"/>
              </a:rPr>
              <a:t>stopwords</a:t>
            </a:r>
            <a:r>
              <a:rPr lang="en-US" sz="1800" dirty="0" smtClean="0">
                <a:latin typeface="Century Gothic" panose="020B0502020202020204" pitchFamily="34" charset="0"/>
              </a:rPr>
              <a:t> </a:t>
            </a:r>
            <a:r>
              <a:rPr lang="en-US" sz="1800" dirty="0">
                <a:latin typeface="Century Gothic" panose="020B0502020202020204" pitchFamily="34" charset="0"/>
              </a:rPr>
              <a:t>(from </a:t>
            </a:r>
            <a:r>
              <a:rPr lang="en-US" sz="1800" dirty="0" err="1">
                <a:latin typeface="Century Gothic" panose="020B0502020202020204" pitchFamily="34" charset="0"/>
              </a:rPr>
              <a:t>nltk</a:t>
            </a:r>
            <a:r>
              <a:rPr lang="en-US" sz="1800" dirty="0">
                <a:latin typeface="Century Gothic" panose="020B0502020202020204" pitchFamily="34" charset="0"/>
              </a:rPr>
              <a:t>)</a:t>
            </a:r>
          </a:p>
          <a:p>
            <a:pPr algn="l"/>
            <a:r>
              <a:rPr lang="en-US" sz="1800" dirty="0">
                <a:latin typeface="Century Gothic" panose="020B0502020202020204" pitchFamily="34" charset="0"/>
              </a:rPr>
              <a:t>sqlite3</a:t>
            </a:r>
          </a:p>
          <a:p>
            <a:pPr algn="l"/>
            <a:r>
              <a:rPr lang="en-US" sz="1800" dirty="0">
                <a:latin typeface="Century Gothic" panose="020B0502020202020204" pitchFamily="34" charset="0"/>
              </a:rPr>
              <a:t>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72242" y="1830463"/>
            <a:ext cx="9144000" cy="11550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prstClr val="black"/>
                </a:solidFill>
                <a:latin typeface="Ailerons" panose="00000500000000000000" pitchFamily="50" charset="0"/>
              </a:rPr>
              <a:t>Learnt/Learning</a:t>
            </a:r>
            <a:endParaRPr lang="en-US" sz="4800" dirty="0">
              <a:solidFill>
                <a:prstClr val="black"/>
              </a:solidFill>
              <a:latin typeface="Ailerons" panose="00000500000000000000" pitchFamily="50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601637" y="2904456"/>
            <a:ext cx="9144000" cy="10332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Century Gothic" panose="020B0502020202020204" pitchFamily="34" charset="0"/>
              </a:rPr>
              <a:t>Dataset Generation</a:t>
            </a:r>
          </a:p>
          <a:p>
            <a:pPr algn="l"/>
            <a:r>
              <a:rPr lang="en-US" sz="1800" dirty="0">
                <a:latin typeface="Century Gothic" panose="020B0502020202020204" pitchFamily="34" charset="0"/>
              </a:rPr>
              <a:t>Algorithm Design and Analysis MOOC Course</a:t>
            </a:r>
          </a:p>
          <a:p>
            <a:pPr algn="l"/>
            <a:r>
              <a:rPr lang="en-US" sz="1800" dirty="0">
                <a:latin typeface="Century Gothic" panose="020B0502020202020204" pitchFamily="34" charset="0"/>
              </a:rPr>
              <a:t>Machine Learning MOOC Course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72242" y="3823497"/>
            <a:ext cx="9144000" cy="8399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prstClr val="black"/>
                </a:solidFill>
                <a:latin typeface="Ailerons" panose="00000500000000000000" pitchFamily="50" charset="0"/>
              </a:rPr>
              <a:t>Problems</a:t>
            </a:r>
            <a:endParaRPr lang="en-US" sz="4800" dirty="0">
              <a:solidFill>
                <a:prstClr val="black"/>
              </a:solidFill>
              <a:latin typeface="Ailerons" panose="00000500000000000000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01637" y="4660727"/>
            <a:ext cx="9754339" cy="103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Century Gothic" panose="020B0502020202020204" pitchFamily="34" charset="0"/>
              </a:rPr>
              <a:t>if input contains some irrelevant words and some known words, then also an answer will be </a:t>
            </a:r>
            <a:r>
              <a:rPr lang="en-US" sz="1800" dirty="0" smtClean="0">
                <a:latin typeface="Century Gothic" panose="020B0502020202020204" pitchFamily="34" charset="0"/>
              </a:rPr>
              <a:t>provided </a:t>
            </a:r>
            <a:r>
              <a:rPr lang="en-US" sz="1800" dirty="0" err="1" smtClean="0">
                <a:latin typeface="Century Gothic" panose="020B0502020202020204" pitchFamily="34" charset="0"/>
              </a:rPr>
              <a:t>eg</a:t>
            </a:r>
            <a:r>
              <a:rPr lang="en-US" sz="1800" dirty="0" smtClean="0">
                <a:latin typeface="Century Gothic" panose="020B0502020202020204" pitchFamily="34" charset="0"/>
              </a:rPr>
              <a:t>. ‘</a:t>
            </a:r>
            <a:r>
              <a:rPr lang="en-US" sz="1800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Fees</a:t>
            </a:r>
            <a:r>
              <a:rPr lang="en-US" sz="1800" dirty="0" smtClean="0">
                <a:latin typeface="Century Gothic" panose="020B0502020202020204" pitchFamily="34" charset="0"/>
              </a:rPr>
              <a:t> of Textile Engineering’</a:t>
            </a:r>
            <a:endParaRPr lang="en-US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72242" y="5291546"/>
            <a:ext cx="9144000" cy="8399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prstClr val="black"/>
                </a:solidFill>
                <a:latin typeface="Ailerons" panose="00000500000000000000" pitchFamily="50" charset="0"/>
              </a:rPr>
              <a:t>Probable solutions: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01638" y="6064166"/>
            <a:ext cx="9144000" cy="64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Century Gothic" panose="020B0502020202020204" pitchFamily="34" charset="0"/>
              </a:rPr>
              <a:t>Implementing a </a:t>
            </a:r>
            <a:r>
              <a:rPr lang="en-US" sz="1800" dirty="0" smtClean="0">
                <a:latin typeface="Century Gothic" panose="020B0502020202020204" pitchFamily="34" charset="0"/>
              </a:rPr>
              <a:t>smoothing </a:t>
            </a:r>
            <a:r>
              <a:rPr lang="en-US" sz="1800" dirty="0">
                <a:latin typeface="Century Gothic" panose="020B0502020202020204" pitchFamily="34" charset="0"/>
              </a:rPr>
              <a:t>process(mostly </a:t>
            </a:r>
            <a:r>
              <a:rPr lang="en-US" sz="1800" dirty="0" err="1">
                <a:latin typeface="Century Gothic" panose="020B0502020202020204" pitchFamily="34" charset="0"/>
              </a:rPr>
              <a:t>Dirichlet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en-US" sz="1800" dirty="0" err="1">
                <a:latin typeface="Century Gothic" panose="020B0502020202020204" pitchFamily="34" charset="0"/>
              </a:rPr>
              <a:t>Smoothin</a:t>
            </a:r>
            <a:r>
              <a:rPr lang="en-US" sz="1800" dirty="0">
                <a:latin typeface="Century Gothic" panose="020B0502020202020204" pitchFamily="34" charset="0"/>
              </a:rPr>
              <a:t> Or </a:t>
            </a:r>
            <a:r>
              <a:rPr lang="en-US" sz="1800" dirty="0" err="1">
                <a:latin typeface="Century Gothic" panose="020B0502020202020204" pitchFamily="34" charset="0"/>
              </a:rPr>
              <a:t>Jelinek</a:t>
            </a:r>
            <a:r>
              <a:rPr lang="en-US" sz="1800" dirty="0">
                <a:latin typeface="Century Gothic" panose="020B0502020202020204" pitchFamily="34" charset="0"/>
              </a:rPr>
              <a:t>-Mercer Smoothing) deals with a word that is not </a:t>
            </a:r>
            <a:r>
              <a:rPr lang="en-US" sz="1800" dirty="0" smtClean="0">
                <a:latin typeface="Century Gothic" panose="020B0502020202020204" pitchFamily="34" charset="0"/>
              </a:rPr>
              <a:t>relevant</a:t>
            </a:r>
            <a:endParaRPr lang="en-US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9178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1907598"/>
            <a:ext cx="10515600" cy="1325563"/>
          </a:xfrm>
          <a:solidFill>
            <a:srgbClr val="00000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5400" dirty="0" smtClean="0">
                <a:solidFill>
                  <a:schemeClr val="bg1"/>
                </a:solidFill>
                <a:latin typeface="Ailerons" panose="00000500000000000000" pitchFamily="50" charset="0"/>
              </a:rPr>
              <a:t>Networking</a:t>
            </a:r>
            <a:endParaRPr lang="en-US" sz="5400" dirty="0">
              <a:solidFill>
                <a:schemeClr val="bg1"/>
              </a:solidFill>
              <a:latin typeface="Ailerons" panose="000005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37" y="1907597"/>
            <a:ext cx="1325563" cy="132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7596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2602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72928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ilerons" panose="00000500000000000000" pitchFamily="50" charset="0"/>
              </a:rPr>
              <a:t>Live IP-details</a:t>
            </a:r>
            <a:endParaRPr lang="en-US" sz="5400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Used to keep the track of the users according to the regions. It is helpful for various educational institutes for their promotions </a:t>
            </a:r>
            <a:r>
              <a:rPr lang="en-US" dirty="0" err="1" smtClean="0">
                <a:latin typeface="Century Gothic" panose="020B0502020202020204" pitchFamily="34" charset="0"/>
              </a:rPr>
              <a:t>i.e</a:t>
            </a:r>
            <a:r>
              <a:rPr lang="en-US" dirty="0" smtClean="0">
                <a:latin typeface="Century Gothic" panose="020B0502020202020204" pitchFamily="34" charset="0"/>
              </a:rPr>
              <a:t> Admission Seminars.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0472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5116" y="279888"/>
            <a:ext cx="9144000" cy="982482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latin typeface="Ailerons" panose="00000500000000000000" pitchFamily="50" charset="0"/>
              </a:rPr>
              <a:t>L</a:t>
            </a:r>
            <a:r>
              <a:rPr lang="en-US" sz="5400" dirty="0" smtClean="0">
                <a:latin typeface="Ailerons" panose="00000500000000000000" pitchFamily="50" charset="0"/>
              </a:rPr>
              <a:t>earnt</a:t>
            </a:r>
            <a:endParaRPr lang="en-US" sz="5400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5758" y="1204626"/>
            <a:ext cx="9144000" cy="831208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Introduction to NLP.</a:t>
            </a:r>
          </a:p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RASA NLU.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75116" y="1983026"/>
            <a:ext cx="9144000" cy="98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latin typeface="Ailerons" panose="00000500000000000000" pitchFamily="50" charset="0"/>
              </a:rPr>
              <a:t>Problems</a:t>
            </a:r>
            <a:endParaRPr lang="en-US" sz="5400" dirty="0">
              <a:latin typeface="Ailerons" panose="00000500000000000000" pitchFamily="50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75758" y="303253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-The word is not found within our dataset.</a:t>
            </a:r>
          </a:p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-There are any </a:t>
            </a:r>
            <a:r>
              <a:rPr lang="en-US" sz="2000" dirty="0" err="1" smtClean="0">
                <a:latin typeface="Century Gothic" panose="020B0502020202020204" pitchFamily="34" charset="0"/>
              </a:rPr>
              <a:t>mispells</a:t>
            </a:r>
            <a:r>
              <a:rPr lang="en-US" sz="2000" dirty="0" smtClean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75758" y="3965323"/>
            <a:ext cx="9144000" cy="98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latin typeface="Ailerons" panose="00000500000000000000" pitchFamily="50" charset="0"/>
              </a:rPr>
              <a:t>Probable Solution</a:t>
            </a:r>
            <a:endParaRPr lang="en-US" sz="5400" dirty="0">
              <a:latin typeface="Ailerons" panose="00000500000000000000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75758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-If the word is not listed in our dataset then we might go for searching the synonyms and the similarity.</a:t>
            </a:r>
          </a:p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-To avoid </a:t>
            </a:r>
            <a:r>
              <a:rPr lang="en-US" sz="2000" dirty="0" err="1" smtClean="0">
                <a:latin typeface="Century Gothic" panose="020B0502020202020204" pitchFamily="34" charset="0"/>
              </a:rPr>
              <a:t>mispells</a:t>
            </a:r>
            <a:r>
              <a:rPr lang="en-US" sz="2000" dirty="0" smtClean="0">
                <a:latin typeface="Century Gothic" panose="020B0502020202020204" pitchFamily="34" charset="0"/>
              </a:rPr>
              <a:t> we might use the RASA NLU.</a:t>
            </a:r>
          </a:p>
        </p:txBody>
      </p:sp>
    </p:spTree>
    <p:extLst>
      <p:ext uri="{BB962C8B-B14F-4D97-AF65-F5344CB8AC3E}">
        <p14:creationId xmlns:p14="http://schemas.microsoft.com/office/powerpoint/2010/main" val="3694345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18" y="1907597"/>
            <a:ext cx="1782882" cy="132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7597"/>
            <a:ext cx="1782882" cy="132556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1879176"/>
            <a:ext cx="10515600" cy="132556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5400" dirty="0" smtClean="0">
                <a:latin typeface="Ailerons" panose="00000500000000000000" pitchFamily="50" charset="0"/>
              </a:rPr>
              <a:t>Front-end </a:t>
            </a:r>
            <a:r>
              <a:rPr lang="en-IN" sz="5400" dirty="0" err="1" smtClean="0">
                <a:latin typeface="Ailerons" panose="00000500000000000000" pitchFamily="50" charset="0"/>
              </a:rPr>
              <a:t>ui</a:t>
            </a:r>
            <a:endParaRPr lang="en-US" sz="5400" dirty="0">
              <a:latin typeface="Ailero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20407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0714" y="1577635"/>
            <a:ext cx="9144000" cy="1482044"/>
          </a:xfrm>
        </p:spPr>
        <p:txBody>
          <a:bodyPr/>
          <a:lstStyle/>
          <a:p>
            <a:r>
              <a:rPr lang="en-IN" dirty="0">
                <a:latin typeface="Ailerons" panose="00000500000000000000" pitchFamily="50" charset="0"/>
              </a:rPr>
              <a:t>T</a:t>
            </a:r>
            <a:r>
              <a:rPr lang="en-IN" dirty="0" smtClean="0">
                <a:latin typeface="Ailerons" panose="00000500000000000000" pitchFamily="50" charset="0"/>
              </a:rPr>
              <a:t>EAM</a:t>
            </a:r>
            <a:endParaRPr lang="en-US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6437" y="3420700"/>
            <a:ext cx="5633358" cy="264917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N" dirty="0" smtClean="0">
                <a:latin typeface="Century Gothic" panose="020B0502020202020204" pitchFamily="34" charset="0"/>
              </a:rPr>
              <a:t>Guided By: </a:t>
            </a:r>
            <a:r>
              <a:rPr lang="en-IN" dirty="0" err="1" smtClean="0">
                <a:latin typeface="Century Gothic" panose="020B0502020202020204" pitchFamily="34" charset="0"/>
              </a:rPr>
              <a:t>Prof.</a:t>
            </a:r>
            <a:r>
              <a:rPr lang="en-IN" dirty="0" smtClean="0">
                <a:latin typeface="Century Gothic" panose="020B0502020202020204" pitchFamily="34" charset="0"/>
              </a:rPr>
              <a:t> </a:t>
            </a:r>
            <a:r>
              <a:rPr lang="en-IN" dirty="0" err="1" smtClean="0">
                <a:latin typeface="Century Gothic" panose="020B0502020202020204" pitchFamily="34" charset="0"/>
              </a:rPr>
              <a:t>Kamlesh</a:t>
            </a:r>
            <a:r>
              <a:rPr lang="en-IN" dirty="0" smtClean="0">
                <a:latin typeface="Century Gothic" panose="020B0502020202020204" pitchFamily="34" charset="0"/>
              </a:rPr>
              <a:t> </a:t>
            </a:r>
            <a:r>
              <a:rPr lang="en-IN" dirty="0" err="1" smtClean="0">
                <a:latin typeface="Century Gothic" panose="020B0502020202020204" pitchFamily="34" charset="0"/>
              </a:rPr>
              <a:t>Makvana</a:t>
            </a:r>
            <a:endParaRPr lang="en-IN" dirty="0" smtClean="0">
              <a:latin typeface="Century Gothic" panose="020B0502020202020204" pitchFamily="34" charset="0"/>
            </a:endParaRPr>
          </a:p>
          <a:p>
            <a:pPr algn="l"/>
            <a:endParaRPr lang="en-IN" dirty="0" smtClean="0">
              <a:latin typeface="Century Gothic" panose="020B0502020202020204" pitchFamily="34" charset="0"/>
            </a:endParaRPr>
          </a:p>
          <a:p>
            <a:pPr algn="l"/>
            <a:r>
              <a:rPr lang="en-IN" dirty="0" smtClean="0">
                <a:latin typeface="Century Gothic" panose="020B0502020202020204" pitchFamily="34" charset="0"/>
              </a:rPr>
              <a:t>16IT029 </a:t>
            </a:r>
            <a:r>
              <a:rPr lang="en-IN" dirty="0" smtClean="0">
                <a:latin typeface="Century Gothic" panose="020B0502020202020204" pitchFamily="34" charset="0"/>
              </a:rPr>
              <a:t>| Palak Jadhav</a:t>
            </a:r>
          </a:p>
          <a:p>
            <a:pPr algn="l"/>
            <a:r>
              <a:rPr lang="en-IN" dirty="0" smtClean="0">
                <a:latin typeface="Century Gothic" panose="020B0502020202020204" pitchFamily="34" charset="0"/>
              </a:rPr>
              <a:t>16IT030 | </a:t>
            </a:r>
            <a:r>
              <a:rPr lang="en-IN" dirty="0" err="1" smtClean="0">
                <a:latin typeface="Century Gothic" panose="020B0502020202020204" pitchFamily="34" charset="0"/>
              </a:rPr>
              <a:t>Huzefa</a:t>
            </a:r>
            <a:r>
              <a:rPr lang="en-IN" dirty="0" smtClean="0">
                <a:latin typeface="Century Gothic" panose="020B0502020202020204" pitchFamily="34" charset="0"/>
              </a:rPr>
              <a:t> </a:t>
            </a:r>
            <a:r>
              <a:rPr lang="en-IN" dirty="0" err="1" smtClean="0">
                <a:latin typeface="Century Gothic" panose="020B0502020202020204" pitchFamily="34" charset="0"/>
              </a:rPr>
              <a:t>Jambughodawala</a:t>
            </a:r>
            <a:endParaRPr lang="en-IN" dirty="0" smtClean="0">
              <a:latin typeface="Century Gothic" panose="020B0502020202020204" pitchFamily="34" charset="0"/>
            </a:endParaRPr>
          </a:p>
          <a:p>
            <a:pPr algn="l"/>
            <a:r>
              <a:rPr lang="en-IN" dirty="0" smtClean="0">
                <a:latin typeface="Century Gothic" panose="020B0502020202020204" pitchFamily="34" charset="0"/>
              </a:rPr>
              <a:t>16IT043 | </a:t>
            </a:r>
            <a:r>
              <a:rPr lang="en-IN" dirty="0" err="1" smtClean="0">
                <a:latin typeface="Century Gothic" panose="020B0502020202020204" pitchFamily="34" charset="0"/>
              </a:rPr>
              <a:t>Smit</a:t>
            </a:r>
            <a:r>
              <a:rPr lang="en-IN" dirty="0" smtClean="0">
                <a:latin typeface="Century Gothic" panose="020B0502020202020204" pitchFamily="34" charset="0"/>
              </a:rPr>
              <a:t> </a:t>
            </a:r>
            <a:r>
              <a:rPr lang="en-IN" dirty="0" err="1" smtClean="0">
                <a:latin typeface="Century Gothic" panose="020B0502020202020204" pitchFamily="34" charset="0"/>
              </a:rPr>
              <a:t>Ladani</a:t>
            </a:r>
            <a:endParaRPr lang="en-IN" dirty="0" smtClean="0">
              <a:latin typeface="Century Gothic" panose="020B0502020202020204" pitchFamily="34" charset="0"/>
            </a:endParaRPr>
          </a:p>
          <a:p>
            <a:pPr algn="l"/>
            <a:r>
              <a:rPr lang="en-IN" dirty="0" smtClean="0">
                <a:latin typeface="Century Gothic" panose="020B0502020202020204" pitchFamily="34" charset="0"/>
              </a:rPr>
              <a:t>16IT059 | </a:t>
            </a:r>
            <a:r>
              <a:rPr lang="en-IN" dirty="0" err="1" smtClean="0">
                <a:latin typeface="Century Gothic" panose="020B0502020202020204" pitchFamily="34" charset="0"/>
              </a:rPr>
              <a:t>Kashyap</a:t>
            </a:r>
            <a:r>
              <a:rPr lang="en-IN" dirty="0" smtClean="0">
                <a:latin typeface="Century Gothic" panose="020B0502020202020204" pitchFamily="34" charset="0"/>
              </a:rPr>
              <a:t> </a:t>
            </a:r>
            <a:r>
              <a:rPr lang="en-IN" dirty="0" err="1" smtClean="0">
                <a:latin typeface="Century Gothic" panose="020B0502020202020204" pitchFamily="34" charset="0"/>
              </a:rPr>
              <a:t>Nirmal</a:t>
            </a:r>
            <a:endParaRPr lang="en-IN" dirty="0" smtClean="0">
              <a:latin typeface="Century Gothic" panose="020B0502020202020204" pitchFamily="34" charset="0"/>
            </a:endParaRPr>
          </a:p>
          <a:p>
            <a:pPr algn="l"/>
            <a:endParaRPr lang="en-IN" dirty="0">
              <a:latin typeface="Century Gothic" panose="020B0502020202020204" pitchFamily="34" charset="0"/>
            </a:endParaRPr>
          </a:p>
          <a:p>
            <a:pPr algn="r"/>
            <a:r>
              <a:rPr lang="en-IN" sz="2100" dirty="0" smtClean="0">
                <a:latin typeface="Century Gothic" panose="020B0502020202020204" pitchFamily="34" charset="0"/>
              </a:rPr>
              <a:t>IT 345 – (Software Group Project II)</a:t>
            </a:r>
            <a:endParaRPr lang="en-US" sz="21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1282472"/>
            <a:ext cx="1363435" cy="11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39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9001"/>
          </a:xfrm>
        </p:spPr>
        <p:txBody>
          <a:bodyPr>
            <a:normAutofit/>
          </a:bodyPr>
          <a:lstStyle/>
          <a:p>
            <a:pPr algn="l"/>
            <a:r>
              <a:rPr lang="en-IN" sz="4800" dirty="0" smtClean="0">
                <a:latin typeface="Ailerons" panose="00000500000000000000" pitchFamily="50" charset="0"/>
              </a:rPr>
              <a:t>Technologies used</a:t>
            </a:r>
            <a:endParaRPr lang="en-US" sz="4800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16238"/>
            <a:ext cx="9144000" cy="2741612"/>
          </a:xfrm>
        </p:spPr>
        <p:txBody>
          <a:bodyPr>
            <a:noAutofit/>
          </a:bodyPr>
          <a:lstStyle/>
          <a:p>
            <a:pPr algn="l"/>
            <a:endParaRPr lang="en-US" sz="2000" dirty="0" smtClean="0">
              <a:latin typeface="Century Gothic" panose="020B0502020202020204" pitchFamily="34" charset="0"/>
            </a:endParaRPr>
          </a:p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HTML </a:t>
            </a:r>
          </a:p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BOOTSTRAP 4</a:t>
            </a:r>
          </a:p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CSS</a:t>
            </a:r>
          </a:p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JAVA-SCRIPT</a:t>
            </a:r>
          </a:p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DJANGO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143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2297647"/>
            <a:ext cx="8088147" cy="381087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24" t="27466"/>
          <a:stretch/>
        </p:blipFill>
        <p:spPr>
          <a:xfrm>
            <a:off x="559719" y="2368731"/>
            <a:ext cx="3250282" cy="373978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06" y="174076"/>
            <a:ext cx="2426788" cy="1820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 smtClean="0">
                <a:latin typeface="Ailerons" panose="00000500000000000000" pitchFamily="50" charset="0"/>
              </a:rPr>
              <a:t>UI</a:t>
            </a:r>
            <a:endParaRPr lang="en-US" sz="6000" dirty="0">
              <a:latin typeface="Ailero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10919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latin typeface="Century Gothic" panose="020B0502020202020204" pitchFamily="34" charset="0"/>
              </a:rPr>
              <a:t>Thank you!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445" y="-960074"/>
            <a:ext cx="3973286" cy="39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1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400" dirty="0" smtClean="0">
                <a:latin typeface="Bodoni Bd BT" panose="02070803080706020303" pitchFamily="18" charset="0"/>
              </a:rPr>
              <a:t>What </a:t>
            </a:r>
            <a:r>
              <a:rPr lang="en-IN" sz="5400" i="1" dirty="0" smtClean="0">
                <a:latin typeface="Bodoni Bd BT" panose="02070803080706020303" pitchFamily="18" charset="0"/>
              </a:rPr>
              <a:t>is</a:t>
            </a:r>
            <a:r>
              <a:rPr lang="en-IN" sz="5400" dirty="0" smtClean="0">
                <a:latin typeface="Bodoni Bd BT" panose="02070803080706020303" pitchFamily="18" charset="0"/>
              </a:rPr>
              <a:t> </a:t>
            </a:r>
            <a:r>
              <a:rPr lang="en-IN" sz="5400" dirty="0" err="1" smtClean="0">
                <a:latin typeface="Bodoni Bd BT" panose="02070803080706020303" pitchFamily="18" charset="0"/>
              </a:rPr>
              <a:t>Alphabot</a:t>
            </a:r>
            <a:r>
              <a:rPr lang="en-IN" sz="5400" dirty="0" smtClean="0">
                <a:latin typeface="Bodoni Bd BT" panose="02070803080706020303" pitchFamily="18" charset="0"/>
              </a:rPr>
              <a:t>? </a:t>
            </a:r>
            <a:endParaRPr lang="en-US" sz="5400" dirty="0">
              <a:latin typeface="Bodoni Bd BT" panose="02070803080706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9386" y="3740831"/>
            <a:ext cx="5772150" cy="2480354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Century Gothic" panose="020B0502020202020204" pitchFamily="34" charset="0"/>
              </a:rPr>
              <a:t>Able to solve </a:t>
            </a:r>
            <a:r>
              <a:rPr lang="en-IN" sz="2000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queries</a:t>
            </a:r>
            <a:r>
              <a:rPr lang="en-IN" sz="2000" dirty="0" smtClean="0">
                <a:latin typeface="Century Gothic" panose="020B0502020202020204" pitchFamily="34" charset="0"/>
              </a:rPr>
              <a:t> in its initial stages.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Century Gothic" panose="020B0502020202020204" pitchFamily="34" charset="0"/>
              </a:rPr>
              <a:t>More specifically, </a:t>
            </a:r>
            <a:r>
              <a:rPr lang="en-IN" sz="2000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academic</a:t>
            </a:r>
            <a:r>
              <a:rPr lang="en-IN" sz="2000" dirty="0" smtClean="0">
                <a:latin typeface="Century Gothic" panose="020B0502020202020204" pitchFamily="34" charset="0"/>
              </a:rPr>
              <a:t> queries.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Century Gothic" panose="020B0502020202020204" pitchFamily="34" charset="0"/>
              </a:rPr>
              <a:t>Being developed to be able to replace the </a:t>
            </a:r>
            <a:r>
              <a:rPr lang="en-IN" sz="2000" dirty="0" err="1" smtClean="0">
                <a:latin typeface="Century Gothic" panose="020B0502020202020204" pitchFamily="34" charset="0"/>
              </a:rPr>
              <a:t>ChatBot</a:t>
            </a:r>
            <a:r>
              <a:rPr lang="en-IN" sz="2000" dirty="0">
                <a:latin typeface="Century Gothic" panose="020B0502020202020204" pitchFamily="34" charset="0"/>
              </a:rPr>
              <a:t> </a:t>
            </a:r>
            <a:r>
              <a:rPr lang="en-IN" sz="2000" dirty="0" smtClean="0">
                <a:latin typeface="Century Gothic" panose="020B0502020202020204" pitchFamily="34" charset="0"/>
              </a:rPr>
              <a:t>on </a:t>
            </a:r>
            <a:r>
              <a:rPr lang="en-IN" sz="2000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CHARUSAT </a:t>
            </a:r>
            <a:r>
              <a:rPr lang="en-IN" sz="2000" dirty="0" smtClean="0">
                <a:latin typeface="Century Gothic" panose="020B0502020202020204" pitchFamily="34" charset="0"/>
              </a:rPr>
              <a:t>University’s</a:t>
            </a:r>
            <a:r>
              <a:rPr lang="en-IN" sz="2000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en-IN" sz="2000" dirty="0" smtClean="0">
                <a:latin typeface="Century Gothic" panose="020B0502020202020204" pitchFamily="34" charset="0"/>
              </a:rPr>
              <a:t>official website.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11399"/>
            <a:ext cx="784036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dirty="0" smtClean="0">
                <a:solidFill>
                  <a:schemeClr val="accent6"/>
                </a:solidFill>
                <a:latin typeface="Bodoni Bd BT" panose="02070803080706020303" pitchFamily="18" charset="0"/>
              </a:rPr>
              <a:t>What is what? How much? When? Who? Where is what? When did? What will? What is what? How much? When? Who? Where is what? When did? What will?  </a:t>
            </a:r>
            <a:endParaRPr lang="en-US" sz="8800" dirty="0">
              <a:solidFill>
                <a:schemeClr val="accent6"/>
              </a:solidFill>
              <a:latin typeface="Bodoni Bd BT" panose="020708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291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984 0.00278 L -0.40494 0.00278 " pathEditMode="fixed" rAng="0" ptsTypes="AA">
                                      <p:cBhvr>
                                        <p:cTn id="6" dur="20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8292" y="0"/>
            <a:ext cx="1334079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843491" y="2890983"/>
            <a:ext cx="1062182" cy="452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843491" y="4946074"/>
            <a:ext cx="1062182" cy="452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954654" y="3452093"/>
            <a:ext cx="2073564" cy="778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929253" y="5592619"/>
            <a:ext cx="2329873" cy="5218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41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8913190" y="583967"/>
            <a:ext cx="2228045" cy="605307"/>
          </a:xfrm>
          <a:prstGeom prst="flowChartAlternateProces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</a:rPr>
              <a:t>Query</a:t>
            </a:r>
          </a:p>
        </p:txBody>
      </p:sp>
      <p:sp>
        <p:nvSpPr>
          <p:cNvPr id="5" name="Flowchart: Data 4"/>
          <p:cNvSpPr/>
          <p:nvPr/>
        </p:nvSpPr>
        <p:spPr>
          <a:xfrm>
            <a:off x="4503755" y="1952219"/>
            <a:ext cx="2670220" cy="605307"/>
          </a:xfrm>
          <a:prstGeom prst="flowChartInputOutp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</a:rPr>
              <a:t>Parsing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5836436" y="1189274"/>
            <a:ext cx="4859" cy="762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14" name="Flowchart: Alternate Process 113"/>
          <p:cNvSpPr/>
          <p:nvPr/>
        </p:nvSpPr>
        <p:spPr>
          <a:xfrm>
            <a:off x="8913191" y="5492232"/>
            <a:ext cx="2228045" cy="605307"/>
          </a:xfrm>
          <a:prstGeom prst="flowChartAlternateProces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</a:rPr>
              <a:t>Response</a:t>
            </a:r>
          </a:p>
        </p:txBody>
      </p:sp>
      <p:sp>
        <p:nvSpPr>
          <p:cNvPr id="115" name="Flowchart: Decision 114"/>
          <p:cNvSpPr/>
          <p:nvPr/>
        </p:nvSpPr>
        <p:spPr>
          <a:xfrm>
            <a:off x="971382" y="2993667"/>
            <a:ext cx="2443981" cy="1880315"/>
          </a:xfrm>
          <a:prstGeom prst="flowChartDecisi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</a:rPr>
              <a:t>Token already in dataset?</a:t>
            </a:r>
          </a:p>
        </p:txBody>
      </p:sp>
      <p:sp>
        <p:nvSpPr>
          <p:cNvPr id="116" name="Flowchart: Data 115"/>
          <p:cNvSpPr/>
          <p:nvPr/>
        </p:nvSpPr>
        <p:spPr>
          <a:xfrm>
            <a:off x="858262" y="5492233"/>
            <a:ext cx="2670220" cy="605307"/>
          </a:xfrm>
          <a:prstGeom prst="flowChartInputOutp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</a:rPr>
              <a:t>Retrieving</a:t>
            </a:r>
          </a:p>
        </p:txBody>
      </p:sp>
      <p:sp>
        <p:nvSpPr>
          <p:cNvPr id="119" name="Flowchart: Data 118"/>
          <p:cNvSpPr/>
          <p:nvPr/>
        </p:nvSpPr>
        <p:spPr>
          <a:xfrm>
            <a:off x="4503755" y="3463672"/>
            <a:ext cx="2670220" cy="940305"/>
          </a:xfrm>
          <a:prstGeom prst="flowChartInputOutp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</a:rPr>
              <a:t>Calculating response &amp; Adding it</a:t>
            </a:r>
          </a:p>
        </p:txBody>
      </p:sp>
      <p:cxnSp>
        <p:nvCxnSpPr>
          <p:cNvPr id="120" name="Elbow Connector 119"/>
          <p:cNvCxnSpPr>
            <a:stCxn id="115" idx="2"/>
            <a:endCxn id="116" idx="1"/>
          </p:cNvCxnSpPr>
          <p:nvPr/>
        </p:nvCxnSpPr>
        <p:spPr>
          <a:xfrm rot="5400000">
            <a:off x="1884248" y="5183107"/>
            <a:ext cx="61825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22" name="TextBox 121"/>
          <p:cNvSpPr txBox="1"/>
          <p:nvPr/>
        </p:nvSpPr>
        <p:spPr>
          <a:xfrm>
            <a:off x="3315931" y="3611919"/>
            <a:ext cx="52386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b="1" dirty="0">
                <a:ln/>
                <a:solidFill>
                  <a:schemeClr val="accent4"/>
                </a:solidFill>
              </a:rPr>
              <a:t>YES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193371" y="4798061"/>
            <a:ext cx="49244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b="1" dirty="0">
                <a:ln/>
                <a:solidFill>
                  <a:schemeClr val="accent4"/>
                </a:solidFill>
              </a:rPr>
              <a:t>NO</a:t>
            </a:r>
          </a:p>
        </p:txBody>
      </p:sp>
      <p:cxnSp>
        <p:nvCxnSpPr>
          <p:cNvPr id="141" name="Elbow Connector 140"/>
          <p:cNvCxnSpPr>
            <a:stCxn id="5" idx="2"/>
            <a:endCxn id="115" idx="0"/>
          </p:cNvCxnSpPr>
          <p:nvPr/>
        </p:nvCxnSpPr>
        <p:spPr>
          <a:xfrm rot="10800000" flipV="1">
            <a:off x="2193373" y="2254873"/>
            <a:ext cx="2577404" cy="7387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6" name="Flowchart: Alternate Process 155"/>
          <p:cNvSpPr/>
          <p:nvPr/>
        </p:nvSpPr>
        <p:spPr>
          <a:xfrm>
            <a:off x="1079349" y="583967"/>
            <a:ext cx="2228045" cy="605307"/>
          </a:xfrm>
          <a:prstGeom prst="flowChartAlternateProces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</a:rPr>
              <a:t>Dataset</a:t>
            </a:r>
          </a:p>
        </p:txBody>
      </p:sp>
      <p:cxnSp>
        <p:nvCxnSpPr>
          <p:cNvPr id="158" name="Elbow Connector 157"/>
          <p:cNvCxnSpPr>
            <a:stCxn id="156" idx="1"/>
            <a:endCxn id="115" idx="1"/>
          </p:cNvCxnSpPr>
          <p:nvPr/>
        </p:nvCxnSpPr>
        <p:spPr>
          <a:xfrm rot="10800000" flipV="1">
            <a:off x="971383" y="886621"/>
            <a:ext cx="107967" cy="3047204"/>
          </a:xfrm>
          <a:prstGeom prst="bentConnector3">
            <a:avLst>
              <a:gd name="adj1" fmla="val 311731"/>
            </a:avLst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68" name="Flowchart: Data 167"/>
          <p:cNvSpPr/>
          <p:nvPr/>
        </p:nvSpPr>
        <p:spPr>
          <a:xfrm>
            <a:off x="4503755" y="583967"/>
            <a:ext cx="2670220" cy="605307"/>
          </a:xfrm>
          <a:prstGeom prst="flowChartInputOutp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</a:rPr>
              <a:t>Collect user IP &amp; other info.</a:t>
            </a:r>
          </a:p>
        </p:txBody>
      </p:sp>
      <p:cxnSp>
        <p:nvCxnSpPr>
          <p:cNvPr id="189" name="Straight Arrow Connector 188"/>
          <p:cNvCxnSpPr>
            <a:stCxn id="115" idx="3"/>
            <a:endCxn id="119" idx="2"/>
          </p:cNvCxnSpPr>
          <p:nvPr/>
        </p:nvCxnSpPr>
        <p:spPr>
          <a:xfrm>
            <a:off x="3415363" y="3933825"/>
            <a:ext cx="13554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96" name="Flowchart: Data 195"/>
          <p:cNvSpPr/>
          <p:nvPr/>
        </p:nvSpPr>
        <p:spPr>
          <a:xfrm>
            <a:off x="4503755" y="5492233"/>
            <a:ext cx="2670220" cy="605307"/>
          </a:xfrm>
          <a:prstGeom prst="flowChartInputOutp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4"/>
                </a:solidFill>
              </a:rPr>
              <a:t>Text to Speech</a:t>
            </a:r>
          </a:p>
        </p:txBody>
      </p:sp>
      <p:cxnSp>
        <p:nvCxnSpPr>
          <p:cNvPr id="198" name="Straight Arrow Connector 197"/>
          <p:cNvCxnSpPr>
            <a:stCxn id="116" idx="5"/>
            <a:endCxn id="196" idx="2"/>
          </p:cNvCxnSpPr>
          <p:nvPr/>
        </p:nvCxnSpPr>
        <p:spPr>
          <a:xfrm>
            <a:off x="3261460" y="5794887"/>
            <a:ext cx="15093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0" name="Straight Arrow Connector 199"/>
          <p:cNvCxnSpPr>
            <a:stCxn id="119" idx="4"/>
          </p:cNvCxnSpPr>
          <p:nvPr/>
        </p:nvCxnSpPr>
        <p:spPr>
          <a:xfrm>
            <a:off x="5838865" y="4403977"/>
            <a:ext cx="0" cy="1166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8" name="Straight Arrow Connector 207"/>
          <p:cNvCxnSpPr>
            <a:stCxn id="196" idx="5"/>
            <a:endCxn id="114" idx="1"/>
          </p:cNvCxnSpPr>
          <p:nvPr/>
        </p:nvCxnSpPr>
        <p:spPr>
          <a:xfrm flipV="1">
            <a:off x="6906953" y="5794886"/>
            <a:ext cx="2006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5" name="Straight Arrow Connector 214"/>
          <p:cNvCxnSpPr>
            <a:stCxn id="2" idx="1"/>
            <a:endCxn id="168" idx="5"/>
          </p:cNvCxnSpPr>
          <p:nvPr/>
        </p:nvCxnSpPr>
        <p:spPr>
          <a:xfrm flipH="1">
            <a:off x="6906953" y="886621"/>
            <a:ext cx="2006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986" y="3292697"/>
            <a:ext cx="1377108" cy="13771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62420" y="3755446"/>
            <a:ext cx="54505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4000" spc="-150" dirty="0" smtClean="0">
                <a:ln/>
                <a:solidFill>
                  <a:schemeClr val="accent4"/>
                </a:solidFill>
                <a:latin typeface="Ailerons" panose="00000500000000000000" pitchFamily="50" charset="0"/>
              </a:rPr>
              <a:t>[Project Flowchart]</a:t>
            </a:r>
            <a:endParaRPr lang="en-US" sz="4000" spc="-150" dirty="0">
              <a:ln/>
              <a:solidFill>
                <a:schemeClr val="accent4"/>
              </a:solidFill>
              <a:latin typeface="Ailero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674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5400" dirty="0" smtClean="0">
                <a:latin typeface="Ailerons" panose="00000500000000000000" pitchFamily="50" charset="0"/>
              </a:rPr>
              <a:t>Modules</a:t>
            </a:r>
            <a:endParaRPr lang="en-US" sz="5400" dirty="0">
              <a:latin typeface="Ailerons" panose="00000500000000000000" pitchFamily="50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0" b="21800"/>
          <a:stretch>
            <a:fillRect/>
          </a:stretch>
        </p:blipFill>
        <p:spPr>
          <a:xfrm>
            <a:off x="5020143" y="457200"/>
            <a:ext cx="6853756" cy="541178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Agency FB" panose="020B0503020202020204" pitchFamily="34" charset="0"/>
              </a:rPr>
              <a:t>Speech Recognition.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Agency FB" panose="020B0503020202020204" pitchFamily="34" charset="0"/>
              </a:rPr>
              <a:t>Query Processing &amp; Dataset.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Agency FB" panose="020B0503020202020204" pitchFamily="34" charset="0"/>
              </a:rPr>
              <a:t>Networking.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Agency FB" panose="020B0503020202020204" pitchFamily="34" charset="0"/>
              </a:rPr>
              <a:t>Front-end UI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9351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7598"/>
            <a:ext cx="1051560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5400" dirty="0" smtClean="0">
                <a:latin typeface="Ailerons" panose="00000500000000000000" pitchFamily="50" charset="0"/>
              </a:rPr>
              <a:t>Speech Recognition</a:t>
            </a:r>
            <a:endParaRPr lang="en-US" sz="5400" dirty="0">
              <a:latin typeface="Ailerons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04" y="2847398"/>
            <a:ext cx="27051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887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400" dirty="0" smtClean="0">
                <a:latin typeface="Ailerons" panose="00000500000000000000" pitchFamily="50" charset="0"/>
              </a:rPr>
              <a:t>Status</a:t>
            </a:r>
            <a:endParaRPr lang="en-US" sz="5400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>
                <a:latin typeface="Century Gothic" panose="020B0502020202020204" pitchFamily="34" charset="0"/>
              </a:rPr>
              <a:t>Working on Speech to Text conversion</a:t>
            </a:r>
          </a:p>
          <a:p>
            <a:r>
              <a:rPr lang="en-IN" dirty="0" smtClean="0">
                <a:latin typeface="Century Gothic" panose="020B0502020202020204" pitchFamily="34" charset="0"/>
              </a:rPr>
              <a:t>Machine independency for Text to speech module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011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72242" y="3377"/>
            <a:ext cx="9144000" cy="9025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>
                <a:latin typeface="Ailerons" panose="00000500000000000000" pitchFamily="50" charset="0"/>
              </a:rPr>
              <a:t>Technologies used</a:t>
            </a:r>
            <a:endParaRPr lang="en-US" sz="4800" dirty="0">
              <a:latin typeface="Ailerons" panose="00000500000000000000" pitchFamily="50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601638" y="811109"/>
            <a:ext cx="9144000" cy="8957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entury Gothic" panose="020B0502020202020204" pitchFamily="34" charset="0"/>
              </a:rPr>
              <a:t>Python</a:t>
            </a:r>
          </a:p>
          <a:p>
            <a:pPr marL="0" indent="0">
              <a:buNone/>
            </a:pPr>
            <a:r>
              <a:rPr lang="en-IN" sz="2000" dirty="0" smtClean="0">
                <a:latin typeface="Century Gothic" panose="020B0502020202020204" pitchFamily="34" charset="0"/>
              </a:rPr>
              <a:t>Libraries like Pyttsx3 and </a:t>
            </a:r>
            <a:r>
              <a:rPr lang="en-IN" sz="2000" dirty="0" err="1" smtClean="0">
                <a:latin typeface="Century Gothic" panose="020B0502020202020204" pitchFamily="34" charset="0"/>
              </a:rPr>
              <a:t>Pyaudio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72242" y="1264936"/>
            <a:ext cx="9144000" cy="11550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Ailerons" panose="00000500000000000000" pitchFamily="50" charset="0"/>
              </a:rPr>
              <a:t>Learnt/Learning</a:t>
            </a:r>
            <a:endParaRPr lang="en-US" sz="4800" dirty="0">
              <a:latin typeface="Ailerons" panose="00000500000000000000" pitchFamily="50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601638" y="2419947"/>
            <a:ext cx="9144000" cy="103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000" dirty="0" smtClean="0">
                <a:latin typeface="Century Gothic" panose="020B0502020202020204" pitchFamily="34" charset="0"/>
              </a:rPr>
              <a:t>Python Documentations</a:t>
            </a:r>
            <a:r>
              <a:rPr lang="en-US" sz="2000" dirty="0" smtClean="0">
                <a:latin typeface="Century Gothic" panose="020B0502020202020204" pitchFamily="34" charset="0"/>
              </a:rPr>
              <a:t> (Learning python)</a:t>
            </a:r>
          </a:p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Neural networks course (</a:t>
            </a:r>
            <a:r>
              <a:rPr lang="en-US" sz="2000" dirty="0" err="1" smtClean="0">
                <a:latin typeface="Century Gothic" panose="020B0502020202020204" pitchFamily="34" charset="0"/>
              </a:rPr>
              <a:t>Udemy</a:t>
            </a:r>
            <a:r>
              <a:rPr lang="en-US" sz="2000" dirty="0">
                <a:latin typeface="Century Gothic" panose="020B0502020202020204" pitchFamily="34" charset="0"/>
              </a:rPr>
              <a:t>)</a:t>
            </a:r>
            <a:endParaRPr lang="en-US" sz="2000" dirty="0" smtClean="0">
              <a:latin typeface="Century Gothic" panose="020B0502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72242" y="3183600"/>
            <a:ext cx="9144000" cy="8399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Ailerons" panose="00000500000000000000" pitchFamily="50" charset="0"/>
              </a:rPr>
              <a:t>Problems</a:t>
            </a:r>
            <a:endParaRPr lang="en-US" sz="4800" dirty="0">
              <a:latin typeface="Ailerons" panose="00000500000000000000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01638" y="4077644"/>
            <a:ext cx="9144000" cy="10332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Machine dependency errors for Text-to-speech module.</a:t>
            </a:r>
            <a:endParaRPr lang="en-US" sz="2000" dirty="0">
              <a:latin typeface="Century Gothic" panose="020B0502020202020204" pitchFamily="34" charset="0"/>
            </a:endParaRPr>
          </a:p>
          <a:p>
            <a:pPr algn="l"/>
            <a:r>
              <a:rPr lang="en-IN" sz="2000" dirty="0" smtClean="0">
                <a:latin typeface="Century Gothic" panose="020B0502020202020204" pitchFamily="34" charset="0"/>
              </a:rPr>
              <a:t>Setup of </a:t>
            </a:r>
            <a:r>
              <a:rPr lang="en-IN" sz="2000" dirty="0" err="1" smtClean="0">
                <a:latin typeface="Century Gothic" panose="020B0502020202020204" pitchFamily="34" charset="0"/>
              </a:rPr>
              <a:t>portaudio.h</a:t>
            </a:r>
            <a:r>
              <a:rPr lang="en-IN" sz="2000" dirty="0" smtClean="0">
                <a:latin typeface="Century Gothic" panose="020B0502020202020204" pitchFamily="34" charset="0"/>
              </a:rPr>
              <a:t> (microphone of device) with Program for Speech-to-text conversion.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72242" y="5109226"/>
            <a:ext cx="9144000" cy="8399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Ailerons" panose="00000500000000000000" pitchFamily="50" charset="0"/>
              </a:rPr>
              <a:t>Probable solutions: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01638" y="5949215"/>
            <a:ext cx="9144000" cy="83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latin typeface="Century Gothic" panose="020B0502020202020204" pitchFamily="34" charset="0"/>
              </a:rPr>
              <a:t>Resolving errors.</a:t>
            </a:r>
          </a:p>
          <a:p>
            <a:pPr algn="l"/>
            <a:r>
              <a:rPr lang="en-IN" sz="2000" dirty="0" smtClean="0">
                <a:latin typeface="Century Gothic" panose="020B0502020202020204" pitchFamily="34" charset="0"/>
              </a:rPr>
              <a:t>Compiling </a:t>
            </a:r>
            <a:r>
              <a:rPr lang="en-IN" sz="2000" dirty="0" err="1" smtClean="0">
                <a:latin typeface="Century Gothic" panose="020B0502020202020204" pitchFamily="34" charset="0"/>
              </a:rPr>
              <a:t>portaudio.h</a:t>
            </a:r>
            <a:r>
              <a:rPr lang="en-IN" sz="2000" dirty="0" smtClean="0">
                <a:latin typeface="Century Gothic" panose="020B0502020202020204" pitchFamily="34" charset="0"/>
              </a:rPr>
              <a:t> using Visual Studio.</a:t>
            </a:r>
            <a:endParaRPr lang="en-US" sz="2000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458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599</Words>
  <Application>Microsoft Office PowerPoint</Application>
  <PresentationFormat>Widescreen</PresentationFormat>
  <Paragraphs>114</Paragraphs>
  <Slides>22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Century Gothic</vt:lpstr>
      <vt:lpstr>Ailerons</vt:lpstr>
      <vt:lpstr>Calibri Light</vt:lpstr>
      <vt:lpstr>Bodoni Bd BT</vt:lpstr>
      <vt:lpstr>Cambria</vt:lpstr>
      <vt:lpstr>Agency FB</vt:lpstr>
      <vt:lpstr>Calibri</vt:lpstr>
      <vt:lpstr>Wingdings</vt:lpstr>
      <vt:lpstr>Office Theme</vt:lpstr>
      <vt:lpstr>1_Office Theme</vt:lpstr>
      <vt:lpstr>Alphabot</vt:lpstr>
      <vt:lpstr>TEAM</vt:lpstr>
      <vt:lpstr>What is Alphabot? </vt:lpstr>
      <vt:lpstr>PowerPoint Presentation</vt:lpstr>
      <vt:lpstr>PowerPoint Presentation</vt:lpstr>
      <vt:lpstr>Modules</vt:lpstr>
      <vt:lpstr>Speech Recognition</vt:lpstr>
      <vt:lpstr>Status</vt:lpstr>
      <vt:lpstr>PowerPoint Presentation</vt:lpstr>
      <vt:lpstr>Demo</vt:lpstr>
      <vt:lpstr>PowerPoint Presentation</vt:lpstr>
      <vt:lpstr>Status:</vt:lpstr>
      <vt:lpstr>Technologies used</vt:lpstr>
      <vt:lpstr>Status:</vt:lpstr>
      <vt:lpstr>Technologies used</vt:lpstr>
      <vt:lpstr>Networking</vt:lpstr>
      <vt:lpstr>Live IP-details</vt:lpstr>
      <vt:lpstr>Learnt</vt:lpstr>
      <vt:lpstr>PowerPoint Presentation</vt:lpstr>
      <vt:lpstr>Technologies used</vt:lpstr>
      <vt:lpstr>UI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Alphabot</dc:title>
  <dc:creator>Palak Jadhav</dc:creator>
  <cp:lastModifiedBy>Palak Jadhav</cp:lastModifiedBy>
  <cp:revision>32</cp:revision>
  <dcterms:created xsi:type="dcterms:W3CDTF">2018-09-07T15:22:28Z</dcterms:created>
  <dcterms:modified xsi:type="dcterms:W3CDTF">2018-09-08T03:48:34Z</dcterms:modified>
</cp:coreProperties>
</file>